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57" r:id="rId4"/>
    <p:sldId id="311" r:id="rId5"/>
    <p:sldId id="265" r:id="rId6"/>
    <p:sldId id="260" r:id="rId7"/>
    <p:sldId id="271" r:id="rId8"/>
    <p:sldId id="308" r:id="rId9"/>
    <p:sldId id="282" r:id="rId10"/>
    <p:sldId id="31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6" d="100"/>
          <a:sy n="56" d="100"/>
        </p:scale>
        <p:origin x="-624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oolreferat.com/%D0%92%D0%BD%D0%B8%D0%BC%D0%B0%D0%BD%D0%B8%D0%B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oolreferat.com/%D0%92%D0%BE%D1%81%D0%BF%D1%80%D0%B8%D1%8F%D1%82%D0%B8%D0%B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72208"/>
          </a:xfrm>
        </p:spPr>
        <p:txBody>
          <a:bodyPr>
            <a:normAutofit fontScale="90000"/>
          </a:bodyPr>
          <a:lstStyle/>
          <a:p>
            <a:r>
              <a:rPr lang="kk-KZ" spc="-50" dirty="0" smtClean="0"/>
              <a:t/>
            </a:r>
            <a:br>
              <a:rPr lang="kk-KZ" spc="-50" dirty="0" smtClean="0"/>
            </a:br>
            <a:r>
              <a:rPr lang="kk-KZ" spc="-50" dirty="0"/>
              <a:t/>
            </a:r>
            <a:br>
              <a:rPr lang="kk-KZ" spc="-50" dirty="0"/>
            </a:br>
            <a:r>
              <a:rPr lang="kk-KZ" b="1" spc="-50" dirty="0" smtClean="0"/>
              <a:t>Лекция </a:t>
            </a:r>
            <a:r>
              <a:rPr lang="kk-KZ" b="1" spc="-50" dirty="0"/>
              <a:t>9. </a:t>
            </a:r>
            <a:r>
              <a:rPr lang="ru-RU" b="1" spc="-50" dirty="0"/>
              <a:t>Определение, функции и виды </a:t>
            </a:r>
            <a:r>
              <a:rPr lang="ru-RU" b="1" spc="-50" dirty="0" smtClean="0"/>
              <a:t>внимания</a:t>
            </a:r>
            <a:r>
              <a:rPr lang="ru-RU" spc="-50" dirty="0" smtClean="0"/>
              <a:t/>
            </a:r>
            <a:br>
              <a:rPr lang="ru-RU" spc="-50" dirty="0" smtClean="0"/>
            </a:br>
            <a:r>
              <a:rPr lang="ru-RU" spc="-50" dirty="0"/>
              <a:t/>
            </a:r>
            <a:br>
              <a:rPr lang="ru-RU" spc="-50" dirty="0"/>
            </a:br>
            <a:r>
              <a:rPr lang="ru-RU" spc="-50" dirty="0" smtClean="0"/>
              <a:t/>
            </a:r>
            <a:br>
              <a:rPr lang="ru-RU" spc="-50" dirty="0" smtClean="0"/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endParaRPr lang="ru-RU" dirty="0"/>
          </a:p>
        </p:txBody>
      </p:sp>
      <p:pic>
        <p:nvPicPr>
          <p:cNvPr id="1025" name="Picture 1" descr="C:\Users\moi\Desktop\osobennosti-vospriyatiya-i-vnimaniya-cheloveka-interesny-e-fakty-psiholog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5" y="3284984"/>
            <a:ext cx="619268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85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moi\Desktop\0023-023-Spasibo-za-vnim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36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Понятие внимания.</a:t>
            </a:r>
          </a:p>
          <a:p>
            <a:r>
              <a:rPr lang="ru-RU" dirty="0" smtClean="0"/>
              <a:t>Виды внимания.</a:t>
            </a:r>
          </a:p>
          <a:p>
            <a:r>
              <a:rPr lang="ru-RU" dirty="0" smtClean="0"/>
              <a:t>Непроизвольное, произвольное</a:t>
            </a:r>
            <a:r>
              <a:rPr lang="ru-RU" dirty="0"/>
              <a:t> и </a:t>
            </a:r>
            <a:r>
              <a:rPr lang="ru-RU" dirty="0" err="1"/>
              <a:t>послепроизвольное</a:t>
            </a:r>
            <a:r>
              <a:rPr lang="ru-RU" dirty="0"/>
              <a:t> внимание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Свойства внимания.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83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20882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...</a:t>
            </a:r>
            <a:r>
              <a:rPr lang="ru-RU" dirty="0"/>
              <a:t>Внимание есть именно та дверь, через которую проходит все, что только входит в душу человека из внешнего мира.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						К. </a:t>
            </a:r>
            <a:r>
              <a:rPr lang="ru-RU" dirty="0" err="1" smtClean="0"/>
              <a:t>Д.Ушинский</a:t>
            </a:r>
            <a:endParaRPr lang="ru-RU" dirty="0"/>
          </a:p>
        </p:txBody>
      </p:sp>
      <p:pic>
        <p:nvPicPr>
          <p:cNvPr id="5122" name="Picture 2" descr="C:\Users\moi\Desktop\49879rv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2852936"/>
            <a:ext cx="8128000" cy="337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09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oi\Desktop\Vniman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2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“Глаза его читали, но мысли были далеко”,- так сказал А.С. Пушкин в своем романе “ Евгений Онегин</a:t>
            </a:r>
            <a:r>
              <a:rPr lang="ru-RU" dirty="0" smtClean="0"/>
              <a:t>“.</a:t>
            </a:r>
          </a:p>
          <a:p>
            <a:r>
              <a:rPr lang="ru-RU" dirty="0" smtClean="0"/>
              <a:t> </a:t>
            </a:r>
            <a:r>
              <a:rPr lang="ru-RU" dirty="0"/>
              <a:t>Действительно, мы часто замечаем за собой, что когда начинаем сосредоточенно работать ( слушать лекцию, читать трудную тему ), то, вдруг, ловим себя на том, что думаем совсем о другом. </a:t>
            </a:r>
            <a:endParaRPr lang="ru-RU" dirty="0" smtClean="0"/>
          </a:p>
          <a:p>
            <a:r>
              <a:rPr lang="ru-RU" dirty="0" smtClean="0"/>
              <a:t>Без целенаправленного, устойчивого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внимания</a:t>
            </a:r>
            <a:r>
              <a:rPr lang="ru-RU" dirty="0"/>
              <a:t> невозможна никакая серьезная работа и запоминание в том числе. </a:t>
            </a:r>
            <a:endParaRPr lang="ru-RU" dirty="0" smtClean="0"/>
          </a:p>
          <a:p>
            <a:r>
              <a:rPr lang="ru-RU" dirty="0" smtClean="0"/>
              <a:t>Повышенное </a:t>
            </a:r>
            <a:r>
              <a:rPr lang="ru-RU" dirty="0"/>
              <a:t>внимание необходимо на всех этапах работы памяти, но в особенности на первом этапе - восприятия.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вряд ли найдется человек, который мог бы сказать: “Я всегда в состоянии управлять своим вниманием”. 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dirty="0"/>
              <a:t>Сосредоточенность - вечная тайна всякого совершенства” (Стефан Цвейг. “Мендель - букинист”). Так что же такое внимание ?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5834" y="537564"/>
            <a:ext cx="33984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Понятие о внимании</a:t>
            </a:r>
            <a:r>
              <a:rPr lang="ru-RU" sz="2000" b="1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100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Внимание обычно не считают особым психическим процессом, как </a:t>
            </a:r>
            <a:r>
              <a:rPr lang="ru-RU" dirty="0">
                <a:hlinkClick r:id="rId2"/>
              </a:rPr>
              <a:t>восприятие</a:t>
            </a:r>
            <a:r>
              <a:rPr lang="ru-RU" dirty="0"/>
              <a:t>, память или мышление. </a:t>
            </a:r>
            <a:endParaRPr lang="ru-RU" dirty="0" smtClean="0"/>
          </a:p>
          <a:p>
            <a:r>
              <a:rPr lang="ru-RU" dirty="0" smtClean="0"/>
              <a:t>Зато </a:t>
            </a:r>
            <a:r>
              <a:rPr lang="ru-RU" dirty="0"/>
              <a:t>оно как бы “жертвует собой” ради них и обеспечивает успешную и четкую работу нашего сознания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Нельзя быть внимательным вообще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Внимание всегда проявляется в определенных конкретных психических процессах: мы всматриваемся, вслушиваемся, принюхиваемся, мы обдумываем задачу или, забыв обо всем на свете, пишем сочинение. </a:t>
            </a:r>
            <a:endParaRPr lang="ru-RU" dirty="0" smtClean="0"/>
          </a:p>
          <a:p>
            <a:r>
              <a:rPr lang="ru-RU" dirty="0" smtClean="0"/>
              <a:t>Внимание </a:t>
            </a:r>
            <a:r>
              <a:rPr lang="ru-RU" dirty="0"/>
              <a:t>может быть направлено на объекты внешнего мира или на собственную внутреннюю жизнь.</a:t>
            </a:r>
          </a:p>
        </p:txBody>
      </p:sp>
    </p:spTree>
    <p:extLst>
      <p:ext uri="{BB962C8B-B14F-4D97-AF65-F5344CB8AC3E}">
        <p14:creationId xmlns:p14="http://schemas.microsoft.com/office/powerpoint/2010/main" val="37226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4038600" cy="590465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Во многом современное представление о внимании и его функциях интуитивно было описано более 100 лет назад Уильямом Джеймсом, который дал следующую характеристику вниманию. </a:t>
            </a:r>
          </a:p>
          <a:p>
            <a:r>
              <a:rPr lang="ru-RU" dirty="0"/>
              <a:t>Внимание — «это овладение умом в четкой и яркой форме одним из нескольких наличествующих объектов. </a:t>
            </a:r>
          </a:p>
          <a:p>
            <a:r>
              <a:rPr lang="ru-RU" dirty="0"/>
              <a:t>Суть этого процесса — фокусирование, концентрирование сознания. </a:t>
            </a:r>
          </a:p>
          <a:p>
            <a:r>
              <a:rPr lang="ru-RU" dirty="0"/>
              <a:t>Внимание приводит к отвлечению от некоторых вещей для того, чтобы можно было эффективно заняться другими. </a:t>
            </a:r>
          </a:p>
          <a:p>
            <a:r>
              <a:rPr lang="ru-RU" dirty="0"/>
              <a:t>Состояние внимания противоположно рассеянному, затемненному состоянию». </a:t>
            </a:r>
          </a:p>
          <a:p>
            <a:endParaRPr lang="ru-RU" dirty="0"/>
          </a:p>
        </p:txBody>
      </p:sp>
      <p:pic>
        <p:nvPicPr>
          <p:cNvPr id="11266" name="Picture 2" descr="C:\Users\moi\Desktop\61479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052736"/>
            <a:ext cx="3079948" cy="424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6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Свойства внимания</a:t>
            </a:r>
            <a:endParaRPr lang="ru-RU" dirty="0"/>
          </a:p>
        </p:txBody>
      </p:sp>
      <p:pic>
        <p:nvPicPr>
          <p:cNvPr id="6146" name="Picture 2" descr="C:\Users\moi\Desktop\1281639389_324135-414240303d38464b-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8"/>
            <a:ext cx="691276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i\Desktop\Vnimanie -12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6696743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9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165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Лекция 9. Определение, функции и виды внимания    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Свойства внимания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</dc:creator>
  <cp:lastModifiedBy>moi</cp:lastModifiedBy>
  <cp:revision>68</cp:revision>
  <dcterms:created xsi:type="dcterms:W3CDTF">2017-11-05T13:08:54Z</dcterms:created>
  <dcterms:modified xsi:type="dcterms:W3CDTF">2017-11-12T13:32:04Z</dcterms:modified>
</cp:coreProperties>
</file>